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F11421-AE69-4FC3-9587-BCD2A6C0B45D}" type="datetimeFigureOut">
              <a:rPr lang="en-US" smtClean="0"/>
              <a:pPr/>
              <a:t>5/30/2018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BE7F52-DB10-423F-B312-21920E84612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500306"/>
            <a:ext cx="7851648" cy="17002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bg-BG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ОКСИДАТИВЕН  И  НИТРОЗАТИВЕН СТРЕС </a:t>
            </a:r>
            <a: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–</a:t>
            </a:r>
            <a:b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bg-BG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СФЕРОЛИТИ В БИОЛОГИЧНИ ТЕЧНОСТИ КАТО ИНДИКАТОР  И</a:t>
            </a:r>
            <a: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bg-BG" sz="29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ПРИРОДЕН ЗЕОЛИТ ЗА НАМАЛЯВАНЕ  НА ПОСЛЕДСТВИЯТА ОТ СТРЕСА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3429000"/>
            <a:ext cx="7854696" cy="2928958"/>
          </a:xfrm>
        </p:spPr>
        <p:txBody>
          <a:bodyPr>
            <a:normAutofit fontScale="77500" lnSpcReduction="20000"/>
          </a:bodyPr>
          <a:lstStyle/>
          <a:p>
            <a:pPr algn="ctr"/>
            <a:endParaRPr lang="en-US" i="1" dirty="0" smtClean="0">
              <a:solidFill>
                <a:schemeClr val="bg1"/>
              </a:solidFill>
            </a:endParaRPr>
          </a:p>
          <a:p>
            <a:pPr algn="ctr"/>
            <a:r>
              <a:rPr lang="bg-BG" sz="3100" i="1" dirty="0" smtClean="0">
                <a:solidFill>
                  <a:schemeClr val="bg1"/>
                </a:solidFill>
              </a:rPr>
              <a:t>Н. Измирова</a:t>
            </a:r>
            <a:r>
              <a:rPr lang="bg-BG" sz="3100" i="1" baseline="30000" dirty="0" smtClean="0">
                <a:solidFill>
                  <a:schemeClr val="bg1"/>
                </a:solidFill>
              </a:rPr>
              <a:t>1</a:t>
            </a:r>
            <a:r>
              <a:rPr lang="bg-BG" sz="3100" i="1" dirty="0" smtClean="0">
                <a:solidFill>
                  <a:schemeClr val="bg1"/>
                </a:solidFill>
              </a:rPr>
              <a:t>, П. Узунов</a:t>
            </a:r>
            <a:r>
              <a:rPr lang="bg-BG" sz="3100" i="1" baseline="30000" dirty="0" smtClean="0">
                <a:solidFill>
                  <a:schemeClr val="bg1"/>
                </a:solidFill>
              </a:rPr>
              <a:t>2</a:t>
            </a:r>
            <a:r>
              <a:rPr lang="bg-BG" sz="3100" i="1" dirty="0" smtClean="0">
                <a:solidFill>
                  <a:schemeClr val="bg1"/>
                </a:solidFill>
              </a:rPr>
              <a:t>, И. Томова</a:t>
            </a:r>
            <a:r>
              <a:rPr lang="bg-BG" sz="3100" i="1" baseline="30000" dirty="0" smtClean="0">
                <a:solidFill>
                  <a:schemeClr val="bg1"/>
                </a:solidFill>
              </a:rPr>
              <a:t>3</a:t>
            </a:r>
            <a:r>
              <a:rPr lang="bg-BG" sz="3100" i="1" dirty="0" smtClean="0">
                <a:solidFill>
                  <a:schemeClr val="bg1"/>
                </a:solidFill>
              </a:rPr>
              <a:t>,  М. Баева</a:t>
            </a:r>
            <a:r>
              <a:rPr lang="bg-BG" sz="3100" i="1" baseline="30000" dirty="0" smtClean="0">
                <a:solidFill>
                  <a:schemeClr val="bg1"/>
                </a:solidFill>
              </a:rPr>
              <a:t>4</a:t>
            </a:r>
            <a:endParaRPr lang="en-US" sz="3100" i="1" baseline="30000" dirty="0" smtClean="0">
              <a:solidFill>
                <a:schemeClr val="bg1"/>
              </a:solidFill>
            </a:endParaRPr>
          </a:p>
          <a:p>
            <a:pPr algn="ctr"/>
            <a:endParaRPr lang="en-US" sz="3100" dirty="0" smtClean="0">
              <a:solidFill>
                <a:schemeClr val="bg1"/>
              </a:solidFill>
            </a:endParaRPr>
          </a:p>
          <a:p>
            <a:pPr algn="ctr"/>
            <a:r>
              <a:rPr lang="ru-RU" sz="3100" dirty="0" smtClean="0">
                <a:solidFill>
                  <a:schemeClr val="bg1"/>
                </a:solidFill>
              </a:rPr>
              <a:t>1Институт по хигиена и професионално здраве, 2Софийски университет “ Св. Климент Охридски“- Физически факултет, Лаборатория по дозиметрия и лъчезащита, 3БОДИБАКТ- Микробиологична лаборатория ООД, 4БАН, Инситут по физика на твърдо тяло, София, България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8469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4400" dirty="0" smtClean="0">
                <a:solidFill>
                  <a:schemeClr val="tx1"/>
                </a:solidFill>
                <a:latin typeface="+mn-lt"/>
              </a:rPr>
            </a:br>
            <a:r>
              <a:rPr lang="bg-BG" sz="4400" b="1" dirty="0" smtClean="0">
                <a:solidFill>
                  <a:schemeClr val="tx1"/>
                </a:solidFill>
                <a:latin typeface="+mn-lt"/>
              </a:rPr>
              <a:t>Въведение</a:t>
            </a:r>
            <a:r>
              <a:rPr lang="bg-BG" dirty="0" smtClean="0"/>
              <a:t/>
            </a:r>
            <a:br>
              <a:rPr lang="bg-B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1</a:t>
            </a: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    </a:t>
            </a:r>
            <a:r>
              <a:rPr lang="bg-BG" dirty="0" smtClean="0"/>
              <a:t>Целта на ностоящата работа е да покаже вредния ефект от оксидативния и нитрозативтия стрес и един опит за намаляване на последствията от стреса върху човешкото здраве.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    </a:t>
            </a:r>
            <a:r>
              <a:rPr lang="bg-BG" dirty="0" smtClean="0"/>
              <a:t>Оксидативният стрес (</a:t>
            </a:r>
            <a:r>
              <a:rPr lang="bg-BG" b="1" dirty="0" smtClean="0"/>
              <a:t>ОС</a:t>
            </a:r>
            <a:r>
              <a:rPr lang="bg-BG" dirty="0" smtClean="0"/>
              <a:t>) се причинява от увеличени  нива на реактивни кислородни видове (</a:t>
            </a:r>
            <a:r>
              <a:rPr lang="bg-BG" b="1" dirty="0" smtClean="0"/>
              <a:t>РКВ) като </a:t>
            </a:r>
            <a:r>
              <a:rPr lang="bg-BG" dirty="0" smtClean="0"/>
              <a:t>перхидрол</a:t>
            </a:r>
            <a:r>
              <a:rPr lang="bg-BG" b="1" dirty="0" smtClean="0"/>
              <a:t> (</a:t>
            </a:r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bg-BG" dirty="0" smtClean="0"/>
              <a:t>)</a:t>
            </a:r>
            <a:r>
              <a:rPr lang="bg-BG" baseline="-25000" dirty="0" smtClean="0"/>
              <a:t> </a:t>
            </a:r>
            <a:r>
              <a:rPr lang="bg-BG" dirty="0" smtClean="0"/>
              <a:t>и др. Пероксидните нитрити   (ONOO</a:t>
            </a:r>
            <a:r>
              <a:rPr lang="bg-BG" baseline="30000" dirty="0" smtClean="0"/>
              <a:t>−</a:t>
            </a:r>
            <a:r>
              <a:rPr lang="bg-BG" dirty="0" smtClean="0"/>
              <a:t> и ONOOH) и нитрозативните свободни видове (</a:t>
            </a:r>
            <a:r>
              <a:rPr lang="bg-BG" b="1" dirty="0" smtClean="0"/>
              <a:t>НСВ</a:t>
            </a:r>
            <a:r>
              <a:rPr lang="bg-BG" dirty="0" smtClean="0"/>
              <a:t>) предизвикват нитрозативен стрес. Те</a:t>
            </a:r>
            <a:r>
              <a:rPr lang="bg-BG" b="1" dirty="0" smtClean="0"/>
              <a:t> </a:t>
            </a:r>
            <a:r>
              <a:rPr lang="bg-BG" dirty="0" smtClean="0"/>
              <a:t>са силни прооксиданти, които задействат антиоксидантни ензими и редокс системи и генериране на </a:t>
            </a:r>
            <a:r>
              <a:rPr lang="bg-BG" b="1" dirty="0" smtClean="0"/>
              <a:t> РКВ </a:t>
            </a:r>
            <a:r>
              <a:rPr lang="bg-BG" dirty="0" smtClean="0"/>
              <a:t>и</a:t>
            </a:r>
            <a:r>
              <a:rPr lang="bg-BG" b="1" dirty="0" smtClean="0"/>
              <a:t> НСВ</a:t>
            </a:r>
            <a:r>
              <a:rPr lang="bg-BG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61436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 2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Вредният ефект </a:t>
            </a:r>
            <a:r>
              <a:rPr lang="bg-BG" dirty="0" smtClean="0"/>
              <a:t>включва промени в липидите, протеините, РНК и ДНК иницииращи процеси, които причиняват клетъчна смърт. О/НС повлиява както естествения процес на стареене, така също и различни болестни състояния като туморни образувания, Алцхаймер, Паркинсон, наднормено тегло и диабет. О/НС  има решаваща роля в патофизиологията на еднополярната и биполярна депресия. Увеличава се липидната пероксидация, увреждат се протеините, ДНК и митохондриите, генерират се прооксиданти. Индуцират се </a:t>
            </a:r>
            <a:r>
              <a:rPr lang="en-US" dirty="0" smtClean="0"/>
              <a:t>NO </a:t>
            </a:r>
            <a:r>
              <a:rPr lang="bg-BG" dirty="0" smtClean="0"/>
              <a:t>синтази, а нитрозативните радикали блокират  и  унищожават нервните клетки. Много от наблюдаваните патологични състояния  са причинени или  от повишени нива  на липопротеините с ниска плътнаст (ЛНП), които са с най-високо съдържание на холестерол и увеличават риска от сърдечносъдови заболявания.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 </a:t>
            </a:r>
            <a:r>
              <a:rPr lang="bg-BG" sz="2400" b="1" dirty="0" smtClean="0"/>
              <a:t>3</a:t>
            </a:r>
            <a:r>
              <a:rPr lang="bg-BG" b="1" dirty="0" smtClean="0"/>
              <a:t>  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</a:t>
            </a:r>
          </a:p>
          <a:p>
            <a:pPr algn="just">
              <a:buNone/>
            </a:pPr>
            <a:r>
              <a:rPr lang="en-US" b="1" dirty="0" smtClean="0"/>
              <a:t>    </a:t>
            </a:r>
            <a:r>
              <a:rPr lang="bg-BG" sz="2400" dirty="0" smtClean="0"/>
              <a:t>О/НС</a:t>
            </a:r>
            <a:r>
              <a:rPr lang="bg-BG" sz="2400" i="1" dirty="0" smtClean="0"/>
              <a:t> </a:t>
            </a:r>
            <a:r>
              <a:rPr lang="bg-BG" sz="2400" dirty="0" smtClean="0"/>
              <a:t>води до биохимични промени в</a:t>
            </a:r>
            <a:r>
              <a:rPr lang="bg-BG" sz="2400" b="1" dirty="0" smtClean="0"/>
              <a:t>                   метаболизма на лецитина и холестерола.</a:t>
            </a:r>
            <a:r>
              <a:rPr lang="bg-BG" sz="2400" dirty="0" smtClean="0"/>
              <a:t> Взаимодействието между тези два липида е основно за нормалното функциониране на клетките. Процесът се катализира от ензима лецитин холестерол ацил трансфераза (ЛХАТ):</a:t>
            </a:r>
          </a:p>
          <a:p>
            <a:pPr algn="just">
              <a:buNone/>
            </a:pPr>
            <a:endParaRPr lang="bg-BG" sz="2400" dirty="0" smtClean="0"/>
          </a:p>
          <a:p>
            <a:pPr algn="just">
              <a:buNone/>
            </a:pPr>
            <a:r>
              <a:rPr lang="bg-BG" sz="1600" b="1" dirty="0" smtClean="0"/>
              <a:t>        </a:t>
            </a:r>
            <a:r>
              <a:rPr lang="bg-BG" sz="1600" b="1" dirty="0" smtClean="0">
                <a:solidFill>
                  <a:schemeClr val="tx2"/>
                </a:solidFill>
              </a:rPr>
              <a:t> </a:t>
            </a:r>
            <a:r>
              <a:rPr lang="bg-BG" sz="1800" b="1" dirty="0" smtClean="0">
                <a:solidFill>
                  <a:schemeClr val="tx2"/>
                </a:solidFill>
              </a:rPr>
              <a:t>   </a:t>
            </a:r>
            <a:r>
              <a:rPr lang="bg-BG" sz="1800" b="1" dirty="0" err="1" smtClean="0">
                <a:solidFill>
                  <a:schemeClr val="tx2"/>
                </a:solidFill>
              </a:rPr>
              <a:t>Лецитин</a:t>
            </a:r>
            <a:r>
              <a:rPr lang="bg-BG" sz="1800" b="1" dirty="0" smtClean="0">
                <a:solidFill>
                  <a:schemeClr val="tx2"/>
                </a:solidFill>
              </a:rPr>
              <a:t>   + холестерол __ лизолецитин + </a:t>
            </a:r>
            <a:r>
              <a:rPr lang="bg-BG" sz="1800" b="1" dirty="0" err="1" smtClean="0">
                <a:solidFill>
                  <a:schemeClr val="tx2"/>
                </a:solidFill>
              </a:rPr>
              <a:t>холестеролов</a:t>
            </a:r>
            <a:r>
              <a:rPr lang="bg-BG" sz="1800" b="1" dirty="0" smtClean="0">
                <a:solidFill>
                  <a:schemeClr val="tx2"/>
                </a:solidFill>
              </a:rPr>
              <a:t> естер</a:t>
            </a:r>
            <a:endParaRPr lang="bg-BG" sz="1800" dirty="0" smtClean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bg-BG" sz="1800" b="1" dirty="0" smtClean="0">
                <a:solidFill>
                  <a:schemeClr val="tx2"/>
                </a:solidFill>
              </a:rPr>
              <a:t>                                                         ЛХАТ</a:t>
            </a:r>
            <a:endParaRPr lang="en-US" sz="18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bg-BG" sz="1800" b="1" dirty="0" smtClean="0">
                <a:solidFill>
                  <a:schemeClr val="tx2"/>
                </a:solidFill>
              </a:rPr>
              <a:t>(лецитин холестерол ацил грансфераза)</a:t>
            </a:r>
            <a:endParaRPr lang="en-US" sz="1800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b="1" dirty="0" smtClean="0"/>
              <a:t>    3-2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    </a:t>
            </a:r>
            <a:r>
              <a:rPr lang="bg-BG" sz="2400" b="1" dirty="0" smtClean="0"/>
              <a:t>ЛХАТ</a:t>
            </a:r>
            <a:r>
              <a:rPr lang="bg-BG" sz="2400" dirty="0" smtClean="0"/>
              <a:t> се отлага върху повърхността на клетъчните мембрани. Той катализира процеса за създаване и възпроизвеждане на сферични частици. Ензимът се доказва в плазма и е свързан както с ЛВП, така и с ЛНП  </a:t>
            </a:r>
            <a:r>
              <a:rPr lang="en-US" sz="2400" dirty="0" smtClean="0"/>
              <a:t>[</a:t>
            </a:r>
            <a:r>
              <a:rPr lang="bg-BG" sz="2400" dirty="0" smtClean="0"/>
              <a:t>2, 3</a:t>
            </a:r>
            <a:r>
              <a:rPr lang="en-US" sz="2400" dirty="0" smtClean="0"/>
              <a:t>]</a:t>
            </a:r>
            <a:r>
              <a:rPr lang="bg-BG" sz="2400" dirty="0" smtClean="0"/>
              <a:t>. </a:t>
            </a: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   </a:t>
            </a:r>
            <a:r>
              <a:rPr lang="bg-BG" sz="2400" dirty="0" smtClean="0"/>
              <a:t>За първи път през 1998 г. Измирова </a:t>
            </a:r>
            <a:r>
              <a:rPr lang="en-US" sz="2400" dirty="0" smtClean="0"/>
              <a:t>[1] </a:t>
            </a:r>
            <a:r>
              <a:rPr lang="bg-BG" sz="2400" dirty="0" smtClean="0"/>
              <a:t>наблюдава възпроизвеждащи се сферични структури  в пренаситен разтвор от урина, а по-късно и в други биологични течности. Те се са изградени от холестерол, фосфолипиди и протеини. Бактериални и вирусни инфекции драстично променят структурата им.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bg-BG" dirty="0" smtClean="0"/>
              <a:t>4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     </a:t>
            </a:r>
            <a:r>
              <a:rPr lang="bg-BG" sz="2800" b="1" dirty="0" smtClean="0"/>
              <a:t>Методи и материали</a:t>
            </a: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Сферичните структури</a:t>
            </a:r>
            <a:r>
              <a:rPr lang="bg-BG" sz="2800" b="1" dirty="0" smtClean="0"/>
              <a:t> </a:t>
            </a:r>
            <a:r>
              <a:rPr lang="bg-BG" sz="2800" dirty="0" smtClean="0"/>
              <a:t> в пренаситени разтвори на биологични течности проявяват специфични анизотропни, оптични свойства, които бяха наблюдавани по метода на поляризационната микроскопия</a:t>
            </a:r>
            <a:r>
              <a:rPr lang="en-US" sz="2800" dirty="0" smtClean="0"/>
              <a:t> [</a:t>
            </a:r>
            <a:r>
              <a:rPr lang="bg-BG" sz="2800" dirty="0" smtClean="0"/>
              <a:t>5</a:t>
            </a:r>
            <a:r>
              <a:rPr lang="en-US" sz="2800" dirty="0" smtClean="0"/>
              <a:t>]</a:t>
            </a:r>
            <a:r>
              <a:rPr lang="bg-BG" sz="2800" dirty="0" smtClean="0"/>
              <a:t>. </a:t>
            </a: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Тези структури имат силно изразена  симетрия и проявяват свойства, характерни за течните кристали. Нарекохме ги </a:t>
            </a:r>
            <a:r>
              <a:rPr lang="bg-BG" sz="2800" b="1" dirty="0" smtClean="0"/>
              <a:t>сферолити</a:t>
            </a:r>
            <a:r>
              <a:rPr lang="bg-BG" sz="2800" dirty="0" smtClean="0"/>
              <a:t> (</a:t>
            </a:r>
            <a:r>
              <a:rPr lang="bg-BG" sz="2800" b="1" dirty="0" smtClean="0"/>
              <a:t>Сф-ти</a:t>
            </a:r>
            <a:r>
              <a:rPr lang="bg-BG" sz="2800" dirty="0" smtClean="0"/>
              <a:t>)</a:t>
            </a:r>
            <a:r>
              <a:rPr lang="bg-BG" sz="2800" b="1" dirty="0" smtClean="0"/>
              <a:t>. </a:t>
            </a: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Кристалната фаза в образци </a:t>
            </a:r>
            <a:r>
              <a:rPr lang="bg-BG" sz="2800" b="1" dirty="0" smtClean="0"/>
              <a:t> </a:t>
            </a:r>
            <a:r>
              <a:rPr lang="bg-BG" sz="2800" dirty="0" smtClean="0"/>
              <a:t>- сухи утайки от урина, с множество </a:t>
            </a:r>
            <a:r>
              <a:rPr lang="bg-BG" sz="2800" b="1" dirty="0" smtClean="0"/>
              <a:t>Сф-ти</a:t>
            </a:r>
            <a:r>
              <a:rPr lang="bg-BG" sz="2800" dirty="0" smtClean="0"/>
              <a:t>, беше доказана по метода на рентгеноструктурния анализ. Протеините включени в </a:t>
            </a:r>
            <a:r>
              <a:rPr lang="bg-BG" sz="2800" b="1" dirty="0" smtClean="0"/>
              <a:t>Сф-е</a:t>
            </a:r>
            <a:r>
              <a:rPr lang="bg-BG" sz="2800" dirty="0" smtClean="0"/>
              <a:t> са доказани чрез оцветяване по метода на Май и Грюнвалд  (разтвор за оцветяване  на формените елементи на кръвта). Холестеролът, лецитинът и свободните мастни киселини са доказани по методите на тънкослойната  хроматография.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 </a:t>
            </a:r>
            <a:r>
              <a:rPr lang="bg-BG" b="1" dirty="0" smtClean="0"/>
              <a:t>5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just">
              <a:buNone/>
            </a:pPr>
            <a:r>
              <a:rPr lang="en-US" b="1" dirty="0" smtClean="0"/>
              <a:t>    </a:t>
            </a:r>
            <a:r>
              <a:rPr lang="bg-BG" sz="2400" b="1" dirty="0" smtClean="0"/>
              <a:t>Резултати и обсъждане                      </a:t>
            </a: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   </a:t>
            </a:r>
            <a:r>
              <a:rPr lang="bg-BG" sz="2400" dirty="0" smtClean="0"/>
              <a:t>За първи път сферолити (</a:t>
            </a:r>
            <a:r>
              <a:rPr lang="bg-BG" sz="2400" b="1" dirty="0" smtClean="0"/>
              <a:t>Сф-ти</a:t>
            </a:r>
            <a:r>
              <a:rPr lang="bg-BG" sz="2400" dirty="0" smtClean="0"/>
              <a:t>) бяха наблюдавани и охарактеризирани в пренаситени разтвори от биологични течности (урина, гърлен, потен, носен и жлъчен секрет)</a:t>
            </a:r>
            <a:r>
              <a:rPr lang="en-US" sz="2400" dirty="0" smtClean="0"/>
              <a:t> [1]</a:t>
            </a:r>
            <a:r>
              <a:rPr lang="bg-BG" sz="2400" dirty="0" smtClean="0"/>
              <a:t>. Образци за анализ на сухи утайки от урина (с множество сферолити) се подбираха след наблюдение  с поляризационен микроскоп. Образците  бяха изследвани по методите на рентгеноструктурния анализ </a:t>
            </a:r>
            <a:r>
              <a:rPr lang="en-US" sz="2400" dirty="0" smtClean="0"/>
              <a:t>[1]</a:t>
            </a:r>
            <a:r>
              <a:rPr lang="bg-BG" sz="2400" dirty="0" smtClean="0"/>
              <a:t>.</a:t>
            </a: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    </a:t>
            </a:r>
            <a:r>
              <a:rPr lang="bg-BG" sz="2400" dirty="0" smtClean="0"/>
              <a:t>При здрави хора </a:t>
            </a:r>
            <a:r>
              <a:rPr lang="bg-BG" sz="2400" b="1" dirty="0" smtClean="0"/>
              <a:t>Сф-те</a:t>
            </a:r>
            <a:r>
              <a:rPr lang="bg-BG" sz="2400" dirty="0" smtClean="0"/>
              <a:t> са добре оформени със сферична или сфероидална форма с големина от 2</a:t>
            </a:r>
            <a:r>
              <a:rPr lang="en-US" sz="2400" dirty="0" smtClean="0"/>
              <a:t>5 </a:t>
            </a:r>
            <a:r>
              <a:rPr lang="en-US" sz="2400" dirty="0" err="1" smtClean="0"/>
              <a:t>μm</a:t>
            </a:r>
            <a:r>
              <a:rPr lang="bg-BG" sz="2400" dirty="0" smtClean="0"/>
              <a:t> до 150 </a:t>
            </a:r>
            <a:r>
              <a:rPr lang="en-US" sz="2400" dirty="0" err="1" smtClean="0"/>
              <a:t>μm</a:t>
            </a:r>
            <a:r>
              <a:rPr lang="bg-BG" sz="2400" dirty="0" smtClean="0"/>
              <a:t> (фиг. 1). 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546736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5-2</a:t>
            </a:r>
          </a:p>
          <a:p>
            <a:pPr>
              <a:buNone/>
            </a:pPr>
            <a:endParaRPr lang="en-US" dirty="0" smtClean="0"/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  </a:t>
            </a:r>
            <a:r>
              <a:rPr lang="bg-BG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Фиг.</a:t>
            </a:r>
            <a:r>
              <a:rPr lang="en-US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1                     </a:t>
            </a:r>
            <a:r>
              <a:rPr lang="en-US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    </a:t>
            </a:r>
            <a:r>
              <a:rPr lang="bg-BG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Фиг.</a:t>
            </a:r>
            <a:r>
              <a:rPr lang="en-US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1-1                        Фиг. 1-2</a:t>
            </a:r>
            <a:r>
              <a:rPr lang="bg-BG" sz="24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 </a:t>
            </a:r>
            <a:endParaRPr lang="en-US" sz="2400" b="1" dirty="0" smtClean="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400" dirty="0" smtClean="0"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При микроскопско наблюдение с кръстосани Николи, в Сф-те се очертава характерното за тях кръстово</a:t>
            </a:r>
            <a:r>
              <a:rPr lang="en-US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потъмняване - фиг-и ( 1-1 и 1-2).</a:t>
            </a:r>
            <a:endParaRPr lang="bg-BG" sz="2400" dirty="0" smtClean="0">
              <a:cs typeface="Arial" pitchFamily="34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Fig. 2-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48" y="1571612"/>
            <a:ext cx="2019300" cy="1504950"/>
          </a:xfrm>
          <a:prstGeom prst="rect">
            <a:avLst/>
          </a:prstGeom>
        </p:spPr>
      </p:pic>
      <p:pic>
        <p:nvPicPr>
          <p:cNvPr id="5" name="Picture 4" descr="Fig. 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0430" y="1571612"/>
            <a:ext cx="1998345" cy="1495425"/>
          </a:xfrm>
          <a:prstGeom prst="rect">
            <a:avLst/>
          </a:prstGeom>
        </p:spPr>
      </p:pic>
      <p:pic>
        <p:nvPicPr>
          <p:cNvPr id="6" name="Picture 5" descr="Fig. 1-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6512" y="1571612"/>
            <a:ext cx="2019300" cy="1504950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100" b="1" dirty="0" smtClean="0"/>
              <a:t>    </a:t>
            </a:r>
            <a:r>
              <a:rPr lang="bg-BG" sz="3100" b="1" dirty="0" smtClean="0"/>
              <a:t>6</a:t>
            </a:r>
            <a:endParaRPr lang="en-US" sz="3100" b="1" dirty="0" smtClean="0"/>
          </a:p>
          <a:p>
            <a:pPr>
              <a:buNone/>
            </a:pPr>
            <a:endParaRPr lang="en-US" sz="3100" dirty="0" smtClean="0"/>
          </a:p>
          <a:p>
            <a:pPr algn="just">
              <a:buNone/>
            </a:pPr>
            <a:r>
              <a:rPr lang="en-US" sz="3100" dirty="0" smtClean="0"/>
              <a:t>    </a:t>
            </a:r>
            <a:r>
              <a:rPr lang="bg-BG" sz="3700" dirty="0" smtClean="0"/>
              <a:t>Сф-те нарастват радиално лъчисто, имат централно разположена пора  и се възпроизвеждат </a:t>
            </a:r>
            <a:r>
              <a:rPr lang="en-US" sz="3700" dirty="0" smtClean="0"/>
              <a:t>(</a:t>
            </a:r>
            <a:r>
              <a:rPr lang="bg-BG" sz="3700" dirty="0" smtClean="0"/>
              <a:t>Фиг-и 2, 3 и 3-1).  </a:t>
            </a:r>
            <a:endParaRPr lang="en-US" sz="37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29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Фиг. 2</a:t>
            </a:r>
            <a:r>
              <a:rPr lang="en-US" sz="29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</a:t>
            </a:r>
            <a:r>
              <a:rPr lang="bg-BG" sz="29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Възпроизвеждащ се сферолит</a:t>
            </a:r>
            <a:endParaRPr lang="en-US" sz="2900" dirty="0" smtClean="0"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29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(Оцветяване по метода на Май-Грюнвалд</a:t>
            </a:r>
            <a:r>
              <a:rPr lang="en-US" sz="29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)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 smtClean="0"/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9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bg-BG" sz="2900" dirty="0" smtClean="0"/>
              <a:t>Фиг. 3</a:t>
            </a:r>
            <a:r>
              <a:rPr lang="en-US" sz="2900" dirty="0" smtClean="0"/>
              <a:t>                                                           </a:t>
            </a:r>
            <a:r>
              <a:rPr lang="bg-BG" sz="2900" dirty="0" smtClean="0"/>
              <a:t>Фиг. 3-</a:t>
            </a:r>
            <a:r>
              <a:rPr lang="en-US" sz="2900" dirty="0" smtClean="0"/>
              <a:t>1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2000" dirty="0"/>
          </a:p>
        </p:txBody>
      </p:sp>
      <p:pic>
        <p:nvPicPr>
          <p:cNvPr id="4" name="Picture 3" descr="Fig. 2-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7620" y="2428868"/>
            <a:ext cx="1285883" cy="1076322"/>
          </a:xfrm>
          <a:prstGeom prst="rect">
            <a:avLst/>
          </a:prstGeom>
        </p:spPr>
      </p:pic>
      <p:pic>
        <p:nvPicPr>
          <p:cNvPr id="6" name="Picture 5" descr="Fig. 2-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8794" y="4572008"/>
            <a:ext cx="1000132" cy="1004884"/>
          </a:xfrm>
          <a:prstGeom prst="rect">
            <a:avLst/>
          </a:prstGeom>
        </p:spPr>
      </p:pic>
      <p:pic>
        <p:nvPicPr>
          <p:cNvPr id="7" name="Picture 6" descr="fig. 2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9322" y="4572008"/>
            <a:ext cx="1285884" cy="10763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5305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6-2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bg-BG" dirty="0" smtClean="0"/>
              <a:t>Сф-те в пренаситени разтвори от биологични течности (урина, гърлен, носен, жлъчен и потен секрет)  проявяват свойства характерни за лиотропно течно кристално състояние на материята</a:t>
            </a:r>
            <a:r>
              <a:rPr lang="en-US" dirty="0" smtClean="0"/>
              <a:t> [</a:t>
            </a:r>
            <a:r>
              <a:rPr lang="bg-BG" dirty="0" smtClean="0"/>
              <a:t>4, 6, 7</a:t>
            </a:r>
            <a:r>
              <a:rPr lang="en-US" dirty="0" smtClean="0"/>
              <a:t>]</a:t>
            </a:r>
            <a:r>
              <a:rPr lang="bg-BG" dirty="0" smtClean="0"/>
              <a:t>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r>
              <a:rPr lang="bg-BG" dirty="0" smtClean="0"/>
              <a:t>Наблюдаването на единични Сф-ти в пренаситени разтвори на урина, е индикатор за добро здраве.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bg-BG" dirty="0" smtClean="0"/>
              <a:t>7</a:t>
            </a:r>
            <a:endParaRPr lang="en-US" dirty="0" smtClean="0"/>
          </a:p>
          <a:p>
            <a:endParaRPr lang="en-US" dirty="0" smtClean="0"/>
          </a:p>
          <a:p>
            <a:pPr algn="just">
              <a:buNone/>
            </a:pPr>
            <a:r>
              <a:rPr lang="en-US" dirty="0" smtClean="0"/>
              <a:t>    </a:t>
            </a:r>
            <a:r>
              <a:rPr lang="bg-BG" dirty="0" smtClean="0"/>
              <a:t>В условия </a:t>
            </a:r>
            <a:r>
              <a:rPr lang="en-US" dirty="0" smtClean="0"/>
              <a:t>in vitro</a:t>
            </a:r>
            <a:r>
              <a:rPr lang="bg-BG" dirty="0" smtClean="0"/>
              <a:t>, след прибавяне на буфериран разтвор на аскорбинова киселина към проба урина (с множество от Сф-ти), е наблюдаван хидролизен процес на разтваряне на Сф-те (Фиг.4), разплитане на ламелите и превръщането им в анизотропни кристалоиди тип буквени знаци (Фиг. 5). Активира се както процес на образуване на нови Сф-ти, така и процес на полиморфно превръщане на  Сф-те в анизотропни кристалоиди изградени от хидрофилни протеини - тип буквени знаци, (Фиг. 5), след което се разпадат до изотропни кръстови кристали от </a:t>
            </a:r>
            <a:r>
              <a:rPr lang="en-US" dirty="0" err="1" smtClean="0"/>
              <a:t>KCl</a:t>
            </a:r>
            <a:r>
              <a:rPr lang="en-US" dirty="0" smtClean="0"/>
              <a:t> </a:t>
            </a:r>
            <a:r>
              <a:rPr lang="bg-BG" dirty="0" smtClean="0"/>
              <a:t>(Фиг. 6 и 6-1).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166" t="31841" r="31771" b="12603"/>
          <a:stretch>
            <a:fillRect/>
          </a:stretch>
        </p:blipFill>
        <p:spPr bwMode="auto">
          <a:xfrm>
            <a:off x="1571604" y="1214422"/>
            <a:ext cx="6304402" cy="5043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bg-BG" dirty="0" smtClean="0"/>
              <a:t>8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    </a:t>
            </a:r>
            <a:r>
              <a:rPr lang="ru-RU" b="1" dirty="0" smtClean="0"/>
              <a:t>Съгласно рентгеноструктурният анализ</a:t>
            </a:r>
            <a:r>
              <a:rPr lang="ru-RU" dirty="0" smtClean="0"/>
              <a:t>, кристалната фаза на </a:t>
            </a:r>
            <a:r>
              <a:rPr lang="ru-RU" b="1" dirty="0" smtClean="0"/>
              <a:t>Сф-т</a:t>
            </a:r>
            <a:r>
              <a:rPr lang="bg-BG" b="1" dirty="0" smtClean="0"/>
              <a:t>е</a:t>
            </a:r>
            <a:r>
              <a:rPr lang="bg-BG" dirty="0" smtClean="0"/>
              <a:t> от </a:t>
            </a:r>
            <a:r>
              <a:rPr lang="ru-RU" dirty="0" smtClean="0"/>
              <a:t>здрав човек </a:t>
            </a:r>
            <a:r>
              <a:rPr lang="bg-BG" dirty="0" smtClean="0"/>
              <a:t>е </a:t>
            </a:r>
            <a:r>
              <a:rPr lang="ru-RU" b="1" dirty="0" smtClean="0"/>
              <a:t>гуанидино урея </a:t>
            </a:r>
            <a:r>
              <a:rPr lang="bg-BG" dirty="0" smtClean="0"/>
              <a:t>(Фиг. 7) </a:t>
            </a:r>
            <a:r>
              <a:rPr lang="ru-RU" b="1" dirty="0" smtClean="0"/>
              <a:t>- гуанидино уреени </a:t>
            </a:r>
            <a:r>
              <a:rPr lang="bg-BG" b="1" dirty="0" smtClean="0"/>
              <a:t>Сф-ти  </a:t>
            </a:r>
            <a:r>
              <a:rPr lang="en-US" dirty="0" smtClean="0"/>
              <a:t>: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dirty="0" smtClean="0"/>
              <a:t>                          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bg-BG" dirty="0" smtClean="0"/>
              <a:t> </a:t>
            </a:r>
            <a:r>
              <a:rPr lang="bg-BG" sz="2200" dirty="0" smtClean="0"/>
              <a:t>гуанидино урея</a:t>
            </a:r>
            <a:endParaRPr lang="en-US" sz="2200" dirty="0" smtClean="0"/>
          </a:p>
          <a:p>
            <a:pPr algn="ctr">
              <a:buNone/>
            </a:pPr>
            <a:r>
              <a:rPr lang="ru-RU" sz="2200" dirty="0" smtClean="0"/>
              <a:t>Фиг. 7</a:t>
            </a:r>
            <a:endParaRPr lang="en-US" sz="2200" dirty="0" smtClean="0"/>
          </a:p>
          <a:p>
            <a:endParaRPr lang="en-US" dirty="0"/>
          </a:p>
        </p:txBody>
      </p:sp>
      <p:pic>
        <p:nvPicPr>
          <p:cNvPr id="4" name="Картина 1" descr="C:\Documents and Settings\User\Desktop\CATALYSA CONFERENCE\2000px-Guanylurea_structure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357562"/>
            <a:ext cx="235745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/>
              <a:t> 8-2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bg-BG" b="1" dirty="0" smtClean="0">
                <a:solidFill>
                  <a:schemeClr val="tx2"/>
                </a:solidFill>
              </a:rPr>
              <a:t>Г</a:t>
            </a:r>
            <a:r>
              <a:rPr lang="ru-RU" b="1" dirty="0" smtClean="0">
                <a:solidFill>
                  <a:schemeClr val="tx2"/>
                </a:solidFill>
              </a:rPr>
              <a:t>уанидино уреени </a:t>
            </a:r>
            <a:r>
              <a:rPr lang="bg-BG" b="1" dirty="0" smtClean="0">
                <a:solidFill>
                  <a:schemeClr val="tx2"/>
                </a:solidFill>
              </a:rPr>
              <a:t>Сф-ти</a:t>
            </a:r>
            <a:r>
              <a:rPr lang="bg-BG" b="1" dirty="0" smtClean="0"/>
              <a:t> </a:t>
            </a:r>
            <a:r>
              <a:rPr lang="bg-BG" dirty="0" smtClean="0"/>
              <a:t> участват в процесите на разпределяне, метаболизъм и екскрецията, както  на ендогенни вещества от обмяната, така и на екзогенни токсични вещества, попаднали в организма  отвън.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>
                <a:solidFill>
                  <a:schemeClr val="tx2"/>
                </a:solidFill>
              </a:rPr>
              <a:t>Г</a:t>
            </a:r>
            <a:r>
              <a:rPr lang="ru-RU" b="1" dirty="0" smtClean="0">
                <a:solidFill>
                  <a:schemeClr val="tx2"/>
                </a:solidFill>
              </a:rPr>
              <a:t>уанидино уреени</a:t>
            </a:r>
            <a:r>
              <a:rPr lang="bg-BG" b="1" dirty="0" smtClean="0">
                <a:solidFill>
                  <a:schemeClr val="tx2"/>
                </a:solidFill>
              </a:rPr>
              <a:t> Сф-ти </a:t>
            </a:r>
            <a:r>
              <a:rPr lang="bg-BG" dirty="0" smtClean="0"/>
              <a:t>са източник за синтез на пуринови бази, като гуанин и аденин  и допринасят за възстановяване на увредени клетъчни мембрани.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143668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en-US" sz="3800" b="1" dirty="0" smtClean="0"/>
              <a:t>    </a:t>
            </a:r>
            <a:r>
              <a:rPr lang="bg-BG" sz="3800" b="1" dirty="0" smtClean="0"/>
              <a:t>9</a:t>
            </a:r>
            <a:endParaRPr lang="en-US" sz="3800" b="1" dirty="0" smtClean="0"/>
          </a:p>
          <a:p>
            <a:pPr algn="just">
              <a:buNone/>
            </a:pPr>
            <a:endParaRPr lang="en-US" sz="3800" dirty="0" smtClean="0"/>
          </a:p>
          <a:p>
            <a:pPr algn="ctr">
              <a:buNone/>
            </a:pPr>
            <a:r>
              <a:rPr lang="en-US" sz="3800" b="1" dirty="0" smtClean="0"/>
              <a:t>    </a:t>
            </a:r>
            <a:r>
              <a:rPr lang="bg-BG" sz="4700" b="1" dirty="0" smtClean="0"/>
              <a:t>ПРИРОДЕН ЗЕОЛИТ И ГУАНИДИНО УРЕЕНИ СФЕРОЛИТИ    </a:t>
            </a:r>
            <a:endParaRPr lang="en-US" sz="4700" b="1" dirty="0" smtClean="0"/>
          </a:p>
          <a:p>
            <a:pPr algn="just">
              <a:buNone/>
            </a:pPr>
            <a:endParaRPr lang="en-US" sz="3800" dirty="0" smtClean="0"/>
          </a:p>
          <a:p>
            <a:pPr algn="just">
              <a:buNone/>
            </a:pPr>
            <a:r>
              <a:rPr lang="en-US" sz="3800" dirty="0" smtClean="0"/>
              <a:t>    </a:t>
            </a:r>
            <a:r>
              <a:rPr lang="bg-BG" sz="5300" dirty="0" smtClean="0"/>
              <a:t>В процеса на храносмилане при перорално приемане на природен зеолит, под действие на 0</a:t>
            </a:r>
            <a:r>
              <a:rPr lang="en-US" sz="5300" dirty="0" smtClean="0"/>
              <a:t>,</a:t>
            </a:r>
            <a:r>
              <a:rPr lang="bg-BG" sz="5300" dirty="0" smtClean="0"/>
              <a:t>1 </a:t>
            </a:r>
            <a:r>
              <a:rPr lang="en-US" sz="5300" dirty="0" smtClean="0"/>
              <a:t>N </a:t>
            </a:r>
            <a:r>
              <a:rPr lang="en-US" sz="5300" dirty="0" err="1" smtClean="0"/>
              <a:t>HCl</a:t>
            </a:r>
            <a:r>
              <a:rPr lang="bg-BG" sz="5300" dirty="0" smtClean="0"/>
              <a:t>, зеолитът се протонира. </a:t>
            </a:r>
            <a:r>
              <a:rPr lang="en-US" sz="5300" dirty="0" smtClean="0"/>
              <a:t>H+</a:t>
            </a:r>
            <a:r>
              <a:rPr lang="bg-BG" sz="5300" dirty="0" smtClean="0"/>
              <a:t> от солната киселина изместват от порите на минерала</a:t>
            </a:r>
            <a:r>
              <a:rPr lang="en-US" sz="5300" dirty="0" smtClean="0"/>
              <a:t> K+</a:t>
            </a:r>
            <a:r>
              <a:rPr lang="bg-BG" sz="5300" dirty="0" smtClean="0"/>
              <a:t> и</a:t>
            </a:r>
            <a:r>
              <a:rPr lang="en-US" sz="5300" dirty="0" smtClean="0"/>
              <a:t> Na+</a:t>
            </a:r>
            <a:r>
              <a:rPr lang="bg-BG" sz="5300" dirty="0" smtClean="0"/>
              <a:t>, свързват се с него и го активират. Освободените</a:t>
            </a:r>
            <a:r>
              <a:rPr lang="en-US" sz="5300" dirty="0" smtClean="0"/>
              <a:t> K+</a:t>
            </a:r>
            <a:r>
              <a:rPr lang="bg-BG" sz="5300" dirty="0" smtClean="0"/>
              <a:t> и</a:t>
            </a:r>
            <a:r>
              <a:rPr lang="en-US" sz="5300" dirty="0" smtClean="0"/>
              <a:t> Na+</a:t>
            </a:r>
            <a:r>
              <a:rPr lang="bg-BG" sz="5300" dirty="0" smtClean="0"/>
              <a:t> попадат в дванадесетопръстника и се свързват с неразтворимите жлъчни киселини, като образуват с тях колоидно разтворими мицели  и  подобряват храносмилането.</a:t>
            </a:r>
            <a:endParaRPr lang="en-US" sz="5300" dirty="0" smtClean="0"/>
          </a:p>
          <a:p>
            <a:pPr algn="just">
              <a:buNone/>
            </a:pPr>
            <a:r>
              <a:rPr lang="en-US" sz="5300" dirty="0" smtClean="0"/>
              <a:t>    </a:t>
            </a:r>
            <a:r>
              <a:rPr lang="bg-BG" sz="5300" dirty="0" smtClean="0"/>
              <a:t>Природният зеолит адсорбира необратимо </a:t>
            </a:r>
            <a:r>
              <a:rPr lang="en-US" sz="5300" dirty="0" smtClean="0"/>
              <a:t>NH</a:t>
            </a:r>
            <a:r>
              <a:rPr lang="en-US" sz="5300" baseline="-25000" dirty="0" smtClean="0"/>
              <a:t>4</a:t>
            </a:r>
            <a:r>
              <a:rPr lang="en-US" sz="5300" baseline="30000" dirty="0" smtClean="0"/>
              <a:t>+</a:t>
            </a:r>
            <a:r>
              <a:rPr lang="bg-BG" sz="5300" dirty="0" smtClean="0"/>
              <a:t>,</a:t>
            </a:r>
            <a:r>
              <a:rPr lang="bg-BG" sz="5300" b="1" dirty="0" smtClean="0"/>
              <a:t> </a:t>
            </a:r>
            <a:r>
              <a:rPr lang="bg-BG" sz="5300" dirty="0" smtClean="0"/>
              <a:t>пероксидните нитрити и нитрозавини, включени в структурата на </a:t>
            </a:r>
            <a:r>
              <a:rPr lang="bg-BG" sz="5300" b="1" dirty="0" err="1" smtClean="0"/>
              <a:t>Гуанидино</a:t>
            </a:r>
            <a:r>
              <a:rPr lang="bg-BG" sz="5300" b="1" dirty="0" smtClean="0"/>
              <a:t> уреените Сф-ти</a:t>
            </a:r>
            <a:r>
              <a:rPr lang="bg-BG" sz="5300" dirty="0" smtClean="0"/>
              <a:t> и ги изхвърля с фекалиите, а Сф-те пречистени се включват в циркулацията.</a:t>
            </a:r>
            <a:endParaRPr lang="en-US" sz="53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60007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bg-BG" b="1" dirty="0" smtClean="0"/>
              <a:t>10</a:t>
            </a: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НАМАЛЯВАНЕ НА ВРЕДНИТЕ ПОСЛЕДСТВИЯ ОТ СТРЕСА</a:t>
            </a:r>
            <a:r>
              <a:rPr lang="bg-BG" b="1" i="1" dirty="0" smtClean="0"/>
              <a:t>  </a:t>
            </a:r>
            <a:endParaRPr lang="en-US" dirty="0" smtClean="0"/>
          </a:p>
          <a:p>
            <a:pPr lvl="0" algn="just">
              <a:buNone/>
            </a:pPr>
            <a:r>
              <a:rPr lang="en-US" b="1" dirty="0" smtClean="0"/>
              <a:t>    1. </a:t>
            </a:r>
            <a:r>
              <a:rPr lang="bg-BG" b="1" dirty="0" smtClean="0"/>
              <a:t>Насищане на организма с буфериран разтвор на аскорбинова киселина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    </a:t>
            </a:r>
            <a:r>
              <a:rPr lang="bg-BG" dirty="0" smtClean="0"/>
              <a:t>Насищането на тъканите и органите с</a:t>
            </a:r>
            <a:r>
              <a:rPr lang="en-US" dirty="0" smtClean="0"/>
              <a:t> </a:t>
            </a:r>
            <a:r>
              <a:rPr lang="en-US" dirty="0" err="1" smtClean="0"/>
              <a:t>vit</a:t>
            </a:r>
            <a:r>
              <a:rPr lang="en-US" dirty="0" smtClean="0"/>
              <a:t>.</a:t>
            </a:r>
            <a:r>
              <a:rPr lang="bg-BG" dirty="0" smtClean="0"/>
              <a:t> С, бързо възстановява редукционно-окислителния баланс в организма. </a:t>
            </a:r>
            <a:endParaRPr lang="en-US" dirty="0" smtClean="0"/>
          </a:p>
          <a:p>
            <a:pPr lvl="0" algn="just">
              <a:buNone/>
            </a:pPr>
            <a:r>
              <a:rPr lang="en-US" b="1" dirty="0" smtClean="0"/>
              <a:t>   2. </a:t>
            </a:r>
            <a:r>
              <a:rPr lang="bg-BG" b="1" dirty="0" smtClean="0"/>
              <a:t>Перорално приемане на зеолит в комбинация с  мумио.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    </a:t>
            </a:r>
            <a:r>
              <a:rPr lang="bg-BG" dirty="0" smtClean="0"/>
              <a:t>Зеолитът пречиства </a:t>
            </a:r>
            <a:r>
              <a:rPr lang="bg-BG" b="1" dirty="0" smtClean="0">
                <a:solidFill>
                  <a:schemeClr val="tx2"/>
                </a:solidFill>
              </a:rPr>
              <a:t>Гуанидин Уреепите Сф-и</a:t>
            </a:r>
            <a:r>
              <a:rPr lang="bg-BG" dirty="0" smtClean="0">
                <a:solidFill>
                  <a:schemeClr val="tx2"/>
                </a:solidFill>
              </a:rPr>
              <a:t> </a:t>
            </a:r>
            <a:r>
              <a:rPr lang="bg-BG" dirty="0" smtClean="0"/>
              <a:t>от </a:t>
            </a:r>
            <a:r>
              <a:rPr lang="en-US" dirty="0" smtClean="0"/>
              <a:t> N-</a:t>
            </a:r>
            <a:r>
              <a:rPr lang="bg-BG" dirty="0" smtClean="0"/>
              <a:t>съдържащи свободни радикали</a:t>
            </a:r>
            <a:r>
              <a:rPr lang="bg-BG" smtClean="0"/>
              <a:t>, </a:t>
            </a:r>
            <a:r>
              <a:rPr lang="bg-BG" smtClean="0"/>
              <a:t> </a:t>
            </a:r>
            <a:r>
              <a:rPr lang="bg-BG" dirty="0" smtClean="0"/>
              <a:t>като: </a:t>
            </a:r>
            <a:r>
              <a:rPr lang="en-US" dirty="0" smtClean="0"/>
              <a:t>NH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+</a:t>
            </a:r>
            <a:r>
              <a:rPr lang="bg-BG" dirty="0" smtClean="0"/>
              <a:t>и пероксидни нитрити, нитрозамини и др. силно токсични за централната нервна система  нитрозамини и пероксидни нитрити.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657227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 </a:t>
            </a:r>
            <a:r>
              <a:rPr lang="en-US" b="1" dirty="0" smtClean="0"/>
              <a:t> 10-2 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    </a:t>
            </a:r>
            <a:r>
              <a:rPr lang="bg-BG" dirty="0" smtClean="0"/>
              <a:t>Природната смола мумио, докато е в течно кристално състояние, съдържа възпроизвеждащи се </a:t>
            </a:r>
            <a:r>
              <a:rPr lang="bg-BG" b="1" dirty="0" smtClean="0"/>
              <a:t>Гуадино Уреени сферолити</a:t>
            </a:r>
            <a:r>
              <a:rPr lang="bg-BG" dirty="0" smtClean="0"/>
              <a:t> (Фиг. 8).</a:t>
            </a:r>
            <a:endParaRPr lang="en-US" dirty="0" smtClean="0"/>
          </a:p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endParaRPr lang="en-US" sz="2200" b="1" dirty="0" smtClean="0"/>
          </a:p>
          <a:p>
            <a:pPr>
              <a:buNone/>
            </a:pPr>
            <a:endParaRPr lang="en-US" sz="2200" b="1" dirty="0" smtClean="0"/>
          </a:p>
          <a:p>
            <a:pPr algn="ctr">
              <a:buNone/>
            </a:pPr>
            <a:r>
              <a:rPr lang="bg-BG" sz="2200" b="1" dirty="0" smtClean="0"/>
              <a:t>Фиг.8- Гуанидин Уреепи Сф-ти </a:t>
            </a:r>
            <a:r>
              <a:rPr lang="bg-BG" sz="2200" dirty="0" smtClean="0"/>
              <a:t>в мумио</a:t>
            </a:r>
            <a:r>
              <a:rPr lang="bg-BG" sz="2200" b="1" dirty="0" smtClean="0"/>
              <a:t> </a:t>
            </a:r>
            <a:endParaRPr lang="en-US" sz="2200" dirty="0" smtClean="0"/>
          </a:p>
          <a:p>
            <a:pPr>
              <a:buNone/>
            </a:pPr>
            <a:r>
              <a:rPr lang="bg-BG" b="1" dirty="0" smtClean="0"/>
              <a:t> </a:t>
            </a: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Мумиото </a:t>
            </a:r>
            <a:r>
              <a:rPr lang="bg-BG" dirty="0" smtClean="0"/>
              <a:t>допринася за поддържане на концентрацията</a:t>
            </a:r>
            <a:r>
              <a:rPr lang="bg-BG" b="1" dirty="0" smtClean="0"/>
              <a:t> на Гуанидин Уреепите Сф-ти </a:t>
            </a:r>
            <a:r>
              <a:rPr lang="bg-BG" dirty="0" smtClean="0"/>
              <a:t>и подпомага процеса на синтезиране на нови пуринови бази и възстановяване на увредени клетъчните мембрани и ДНК.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Картина 1" descr="C:\Documents and Settings\User\Desktop\SITE NELI FOR GOSHO\PICT69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357430"/>
            <a:ext cx="1785950" cy="132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11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Приложение </a:t>
            </a:r>
            <a:r>
              <a:rPr lang="en-US" b="1" dirty="0" smtClean="0"/>
              <a:t>I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2200" b="1" dirty="0" smtClean="0"/>
              <a:t>      Guanidine urea </a:t>
            </a:r>
            <a:endParaRPr lang="en-US" sz="2200" dirty="0" smtClean="0"/>
          </a:p>
          <a:p>
            <a:endParaRPr lang="en-US" dirty="0"/>
          </a:p>
        </p:txBody>
      </p:sp>
      <p:pic>
        <p:nvPicPr>
          <p:cNvPr id="4" name="Картина 1" descr="C:\Documents and Settings\User\Desktop\CATALYSA CONFERENCE\2000px-Guanylurea_structure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1857364"/>
            <a:ext cx="171451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Картина 4" descr="C:\Documents and Settings\User\Desktop\IXКОНФЕРЕНЦИЯ ХРАНЕНЕ\LYQUID CRYSTALS NORMA AND CANCER\purine 20 03 20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3286124"/>
            <a:ext cx="421484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11-2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  <p:pic>
        <p:nvPicPr>
          <p:cNvPr id="5" name="Картина 1" descr="C:\Documents and Settings\User\Desktop\CATALYSA CONFERENCE\Copy of 1-s2.0-S0968089616313967-fx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857364"/>
            <a:ext cx="6286544" cy="33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4673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12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Приложение </a:t>
            </a:r>
            <a:r>
              <a:rPr lang="en-US" b="1" dirty="0" smtClean="0"/>
              <a:t>II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Възпроизвеждащи се  сферолити в кондензат от               синя боровинка в процес на  ферментация</a:t>
            </a: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(с</a:t>
            </a:r>
            <a:r>
              <a:rPr lang="bg-BG" dirty="0" smtClean="0"/>
              <a:t>нимка</a:t>
            </a:r>
            <a:r>
              <a:rPr lang="en-US" dirty="0" smtClean="0"/>
              <a:t>- </a:t>
            </a:r>
            <a:r>
              <a:rPr lang="en-US" dirty="0" err="1" smtClean="0"/>
              <a:t>privat</a:t>
            </a:r>
            <a:r>
              <a:rPr lang="en-US" dirty="0" smtClean="0"/>
              <a:t>  assoc </a:t>
            </a:r>
            <a:r>
              <a:rPr lang="en-US" dirty="0" err="1" smtClean="0"/>
              <a:t>prof</a:t>
            </a:r>
            <a:r>
              <a:rPr lang="en-US" dirty="0" smtClean="0"/>
              <a:t>. </a:t>
            </a:r>
            <a:r>
              <a:rPr lang="en-US" dirty="0" err="1" smtClean="0"/>
              <a:t>Nedyalka</a:t>
            </a:r>
            <a:r>
              <a:rPr lang="en-US" dirty="0" smtClean="0"/>
              <a:t> </a:t>
            </a:r>
            <a:r>
              <a:rPr lang="en-US" dirty="0" err="1" smtClean="0"/>
              <a:t>Izmirova</a:t>
            </a:r>
            <a:r>
              <a:rPr lang="en-US" dirty="0" smtClean="0"/>
              <a:t> Ph.D., izmorovan@yahoo.com , </a:t>
            </a:r>
            <a:r>
              <a:rPr lang="en-US" dirty="0" err="1" smtClean="0"/>
              <a:t>Clinalex-Ppt.q</a:t>
            </a:r>
            <a:r>
              <a:rPr lang="en-US" dirty="0" smtClean="0"/>
              <a:t> Sofia, Bulgaria</a:t>
            </a:r>
            <a:r>
              <a:rPr lang="bg-BG" dirty="0" smtClean="0"/>
              <a:t>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Tel. 02  9785164</a:t>
            </a:r>
          </a:p>
          <a:p>
            <a:pPr>
              <a:buNone/>
            </a:pPr>
            <a:r>
              <a:rPr lang="en-US" dirty="0" smtClean="0"/>
              <a:t>    https://www.neli-izmirova.clinoptilolite.eu/</a:t>
            </a:r>
          </a:p>
          <a:p>
            <a:pPr>
              <a:buNone/>
            </a:pPr>
            <a:endParaRPr lang="en-US" b="1" dirty="0" smtClean="0"/>
          </a:p>
          <a:p>
            <a:endParaRPr lang="en-US" dirty="0"/>
          </a:p>
        </p:txBody>
      </p:sp>
      <p:pic>
        <p:nvPicPr>
          <p:cNvPr id="4" name="Picture 3" descr="Fig. 8-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0166" y="1785926"/>
            <a:ext cx="2022402" cy="1509823"/>
          </a:xfrm>
          <a:prstGeom prst="rect">
            <a:avLst/>
          </a:prstGeom>
        </p:spPr>
      </p:pic>
      <p:pic>
        <p:nvPicPr>
          <p:cNvPr id="5" name="Картина 2" descr="C:\Documents and Settings\User\Desktop\DSC042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785926"/>
            <a:ext cx="2555585" cy="143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39593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13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</a:t>
            </a:r>
            <a:r>
              <a:rPr lang="bg-BG" b="1" dirty="0" smtClean="0"/>
              <a:t>Приложение </a:t>
            </a:r>
            <a:r>
              <a:rPr lang="en-US" b="1" dirty="0" smtClean="0"/>
              <a:t>III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0902" t="30298" r="30035" b="14146"/>
          <a:stretch>
            <a:fillRect/>
          </a:stretch>
        </p:blipFill>
        <p:spPr bwMode="auto">
          <a:xfrm>
            <a:off x="1928794" y="1928802"/>
            <a:ext cx="5429288" cy="434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6743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 </a:t>
            </a:r>
            <a:r>
              <a:rPr lang="bg-BG" b="1" dirty="0" smtClean="0"/>
              <a:t>14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bg-BG" sz="2800" dirty="0" smtClean="0"/>
              <a:t>Литература</a:t>
            </a:r>
            <a:r>
              <a:rPr lang="en-US" sz="2800" dirty="0" smtClean="0"/>
              <a:t>: </a:t>
            </a:r>
          </a:p>
          <a:p>
            <a:pPr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1</a:t>
            </a:r>
            <a:r>
              <a:rPr lang="en-US" sz="2800" dirty="0" smtClean="0"/>
              <a:t>. </a:t>
            </a:r>
            <a:r>
              <a:rPr lang="bg-BG" sz="2800" i="1" dirty="0" smtClean="0"/>
              <a:t>Н. Измирова, Б. Алексиев, </a:t>
            </a:r>
            <a:r>
              <a:rPr lang="bg-BG" sz="2800" dirty="0" smtClean="0"/>
              <a:t>Метод за диагностика, Патент  № 63679/ 1999, BG.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2</a:t>
            </a:r>
            <a:r>
              <a:rPr lang="en-US" sz="2800" dirty="0" smtClean="0"/>
              <a:t>.</a:t>
            </a:r>
            <a:r>
              <a:rPr lang="en-US" sz="2800" i="1" dirty="0" smtClean="0"/>
              <a:t>  </a:t>
            </a:r>
            <a:r>
              <a:rPr lang="en-US" sz="2800" i="1" dirty="0" err="1" smtClean="0"/>
              <a:t>Reaven</a:t>
            </a:r>
            <a:r>
              <a:rPr lang="en-US" sz="2800" i="1" dirty="0" smtClean="0"/>
              <a:t> P., et all.,</a:t>
            </a:r>
            <a:r>
              <a:rPr lang="en-US" sz="2800" dirty="0" smtClean="0"/>
              <a:t> Effects of  </a:t>
            </a:r>
            <a:r>
              <a:rPr lang="en-US" sz="2800" dirty="0" err="1" smtClean="0"/>
              <a:t>oleate</a:t>
            </a:r>
            <a:r>
              <a:rPr lang="en-US" sz="2800" dirty="0" smtClean="0"/>
              <a:t>-rich and  </a:t>
            </a:r>
            <a:r>
              <a:rPr lang="en-US" sz="2800" dirty="0" err="1" smtClean="0"/>
              <a:t>linoleate</a:t>
            </a:r>
            <a:r>
              <a:rPr lang="en-US" sz="2800" dirty="0" smtClean="0"/>
              <a:t>-rich </a:t>
            </a:r>
            <a:r>
              <a:rPr lang="en-US" sz="2800" dirty="0" err="1" smtClean="0"/>
              <a:t>dietes</a:t>
            </a:r>
            <a:r>
              <a:rPr lang="en-US" sz="2800" dirty="0" smtClean="0"/>
              <a:t> on the susceptibility of low density lipoprotein to oxidative modification in </a:t>
            </a:r>
            <a:r>
              <a:rPr lang="en-US" sz="2800" dirty="0" err="1" smtClean="0"/>
              <a:t>midly</a:t>
            </a:r>
            <a:r>
              <a:rPr lang="en-US" sz="2800" dirty="0" smtClean="0"/>
              <a:t> </a:t>
            </a:r>
            <a:r>
              <a:rPr lang="en-US" sz="2800" dirty="0" err="1" smtClean="0"/>
              <a:t>hypercholesterolic</a:t>
            </a:r>
            <a:r>
              <a:rPr lang="en-US" sz="2800" dirty="0" smtClean="0"/>
              <a:t>  subjects. J. </a:t>
            </a:r>
            <a:r>
              <a:rPr lang="en-US" sz="2800" dirty="0" err="1" smtClean="0"/>
              <a:t>Clin</a:t>
            </a:r>
            <a:r>
              <a:rPr lang="en-US" sz="2800" dirty="0" smtClean="0"/>
              <a:t>. Invest. 1993; 91: 668-676.</a:t>
            </a:r>
          </a:p>
          <a:p>
            <a:pPr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3. </a:t>
            </a:r>
            <a:r>
              <a:rPr lang="en-US" sz="2800" dirty="0" smtClean="0"/>
              <a:t> New Concepts in  Lipoprotein Metabolism- You Tube Mozilla Firefox</a:t>
            </a:r>
          </a:p>
          <a:p>
            <a:pPr>
              <a:buNone/>
            </a:pPr>
            <a:r>
              <a:rPr lang="en-US" sz="2800" dirty="0" smtClean="0"/>
              <a:t>    </a:t>
            </a:r>
            <a:r>
              <a:rPr lang="bg-BG" sz="2800" dirty="0" smtClean="0"/>
              <a:t>4. </a:t>
            </a:r>
            <a:r>
              <a:rPr lang="bg-BG" sz="2800" i="1" dirty="0" smtClean="0"/>
              <a:t>N. Izmirova,</a:t>
            </a:r>
            <a:r>
              <a:rPr lang="en-US" sz="2800" i="1" dirty="0" smtClean="0"/>
              <a:t> B</a:t>
            </a:r>
            <a:r>
              <a:rPr lang="bg-BG" sz="2800" i="1" dirty="0" smtClean="0"/>
              <a:t>. Aleksiev, E. Djourova, P Blagoeva, Z. Gendgev, Z. Mircheva, D. Pressyanov, L. Minev, T Boshkova, P Uzunov, I. Tomova, M. Baeva, A. Boyanova, T. Todorov and R. Petrova</a:t>
            </a:r>
            <a:r>
              <a:rPr lang="bg-BG" sz="2800" dirty="0" smtClean="0"/>
              <a:t>,  Clinoptilolite</a:t>
            </a:r>
            <a:r>
              <a:rPr lang="bg-BG" sz="2800" b="1" dirty="0" smtClean="0"/>
              <a:t> </a:t>
            </a:r>
            <a:r>
              <a:rPr lang="bg-BG" sz="2800" dirty="0" smtClean="0"/>
              <a:t>and the Possibilities for its Application in Medicine, 32-P-12 Proceedings of the 13th International Zeolite Conference, Montpellier, France, 8-13 July 2001, Book of abstracts, p.375. 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14-2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     </a:t>
            </a:r>
            <a:r>
              <a:rPr lang="bg-BG" i="1" dirty="0" smtClean="0"/>
              <a:t>5 .A. Petrov</a:t>
            </a:r>
            <a:r>
              <a:rPr lang="bg-BG" dirty="0" smtClean="0"/>
              <a:t>, The Lyotropic State of Matter</a:t>
            </a:r>
            <a:r>
              <a:rPr lang="bg-BG" i="1" dirty="0" smtClean="0"/>
              <a:t>: Molecular Physics and Living Matter Physics, </a:t>
            </a:r>
            <a:r>
              <a:rPr lang="bg-BG" dirty="0" smtClean="0"/>
              <a:t>Gordon and Breach Science Publishers, 89, 420, 443 pp.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i="1" dirty="0" smtClean="0"/>
              <a:t>    </a:t>
            </a:r>
            <a:r>
              <a:rPr lang="bg-BG" i="1" dirty="0" smtClean="0"/>
              <a:t>6</a:t>
            </a:r>
            <a:r>
              <a:rPr lang="en-US" i="1" dirty="0" smtClean="0"/>
              <a:t>. </a:t>
            </a:r>
            <a:r>
              <a:rPr lang="bg-BG" i="1" dirty="0" smtClean="0"/>
              <a:t>N. Izmirova,  P. Uzunov,  I. Tomova,  M. Baeva</a:t>
            </a:r>
            <a:r>
              <a:rPr lang="en-US" i="1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Spherulites in Biological Fluids, Antioxidants and Natural Zeolites – Phenomenon and Utilization </a:t>
            </a:r>
            <a:r>
              <a:rPr lang="en-US" dirty="0" smtClean="0"/>
              <a:t>, P 177, 7</a:t>
            </a:r>
            <a:r>
              <a:rPr lang="en-US" baseline="30000" dirty="0" smtClean="0"/>
              <a:t>th</a:t>
            </a:r>
            <a:r>
              <a:rPr lang="en-US" dirty="0" smtClean="0"/>
              <a:t>  FEZA CONFERENCE, The  ZEOLITES: Materials with Engineered Properties , Book of Abstracts, July 3-7, 2017, Sofia, Bulgaria, 324  p.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bg-BG" dirty="0" smtClean="0"/>
              <a:t>7</a:t>
            </a:r>
            <a:r>
              <a:rPr lang="bg-BG" i="1" dirty="0" smtClean="0"/>
              <a:t>. Н. Измирова, П. Узунов, И. Томова, М. Баева, </a:t>
            </a:r>
            <a:r>
              <a:rPr lang="bg-BG" dirty="0" smtClean="0"/>
              <a:t>Оксидативен и ендоплазматичен ретикулярен стрес- холестерол и хомоцистеин, Фармацевтичен монитор, год. ХІІ, бр. 4 (62), 2011.	 Стр. 18 – 22.</a:t>
            </a:r>
            <a:endParaRPr lang="en-US" dirty="0" smtClean="0"/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167</TotalTime>
  <Words>1602</Words>
  <Application>Microsoft Office PowerPoint</Application>
  <PresentationFormat>Презентация на цял екран (4:3)</PresentationFormat>
  <Paragraphs>138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4" baseType="lpstr">
      <vt:lpstr>Flow</vt:lpstr>
      <vt:lpstr>    ОКСИДАТИВЕН  И  НИТРОЗАТИВЕН СТРЕС – СФЕРОЛИТИ В БИОЛОГИЧНИ ТЕЧНОСТИ КАТО ИНДИКАТОР  И ПРИРОДЕН ЗЕОЛИТ ЗА НАМАЛЯВАНЕ  НА ПОСЛЕДСТВИЯТА ОТ СТРЕСА </vt:lpstr>
      <vt:lpstr> Въведение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ОКСИДАТИВЕН  И  НИТРОЗАТИВЕН СТРЕС – СФЕРОЛИТИ В БИОЛОГИЧНИ ТЕЧНОСТИ КАТО ИНДИКАТОР  И ПРИРОДЕН ЗЕОЛИТ ЗА НАМАЛЯВАНЕ  НА ПОСЛЕДСТВИЯТА ОТ СТРЕСА </dc:title>
  <dc:creator>PC</dc:creator>
  <cp:lastModifiedBy>HP Compaq Co.</cp:lastModifiedBy>
  <cp:revision>20</cp:revision>
  <dcterms:created xsi:type="dcterms:W3CDTF">2018-05-28T20:47:56Z</dcterms:created>
  <dcterms:modified xsi:type="dcterms:W3CDTF">2018-05-30T14:41:58Z</dcterms:modified>
</cp:coreProperties>
</file>